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Alfa Slab One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font" Target="fonts/AlfaSlabOn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jpg"/><Relationship Id="rId6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16.jpg"/><Relationship Id="rId5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3.jpg"/><Relationship Id="rId6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C113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85333" y="4500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</a:rPr>
              <a:t>Final Presentation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</a:rPr>
              <a:t>Team 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lt2"/>
                </a:solidFill>
              </a:rPr>
              <a:t>Ze An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lt2"/>
                </a:solidFill>
              </a:rPr>
              <a:t>Priyanka Anantha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lt2"/>
                </a:solidFill>
              </a:rPr>
              <a:t>De-Wei Chang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lt2"/>
                </a:solidFill>
              </a:rPr>
              <a:t>Andria Nyenhuis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lt2"/>
                </a:solidFill>
              </a:rPr>
              <a:t>Tong Shen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Cost BOM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799" y="967600"/>
            <a:ext cx="5658074" cy="39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Lessons Learned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Image sensing with Pixy is very sensitive to the surrounding lighting conditions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Tracks on PCB should be spaced out to avoid shorting during soldering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Pixy alone is unreliable for alignment with a plane, need sensors/switches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Container design could have been more robust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Used some other communication method than IR sensors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234775" y="1083950"/>
            <a:ext cx="4823700" cy="403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318800" y="279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FSM</a:t>
            </a:r>
          </a:p>
        </p:txBody>
      </p:sp>
      <p:sp>
        <p:nvSpPr>
          <p:cNvPr id="62" name="Shape 62"/>
          <p:cNvSpPr/>
          <p:nvPr/>
        </p:nvSpPr>
        <p:spPr>
          <a:xfrm>
            <a:off x="361325" y="2133600"/>
            <a:ext cx="15090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Ball Tracking</a:t>
            </a:r>
          </a:p>
        </p:txBody>
      </p:sp>
      <p:sp>
        <p:nvSpPr>
          <p:cNvPr id="63" name="Shape 63"/>
          <p:cNvSpPr/>
          <p:nvPr/>
        </p:nvSpPr>
        <p:spPr>
          <a:xfrm>
            <a:off x="3318125" y="2133600"/>
            <a:ext cx="15612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Ball Collecting</a:t>
            </a:r>
          </a:p>
        </p:txBody>
      </p:sp>
      <p:sp>
        <p:nvSpPr>
          <p:cNvPr id="64" name="Shape 64"/>
          <p:cNvSpPr/>
          <p:nvPr/>
        </p:nvSpPr>
        <p:spPr>
          <a:xfrm>
            <a:off x="414850" y="4108200"/>
            <a:ext cx="15090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Container Tracking</a:t>
            </a:r>
          </a:p>
        </p:txBody>
      </p:sp>
      <p:sp>
        <p:nvSpPr>
          <p:cNvPr id="65" name="Shape 65"/>
          <p:cNvSpPr/>
          <p:nvPr/>
        </p:nvSpPr>
        <p:spPr>
          <a:xfrm>
            <a:off x="3344225" y="4109100"/>
            <a:ext cx="15090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Ball Dispensing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1757375" y="2145025"/>
            <a:ext cx="1673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ball y &gt; ball_y_threshold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3804225" y="1600187"/>
            <a:ext cx="9291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ball_count&lt; 3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3544000" y="2882000"/>
            <a:ext cx="10500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ball_count = 3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1886124" y="4019387"/>
            <a:ext cx="15612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size &gt;= container_threshold</a:t>
            </a:r>
          </a:p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396925" y="728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Robot</a:t>
            </a:r>
          </a:p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1702125" y="517400"/>
            <a:ext cx="2592000" cy="454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400">
                <a:latin typeface="Arial"/>
                <a:ea typeface="Arial"/>
                <a:cs typeface="Arial"/>
                <a:sym typeface="Arial"/>
              </a:rPr>
              <a:t>Design</a:t>
            </a:r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5935675" y="787675"/>
            <a:ext cx="2592000" cy="454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400">
                <a:latin typeface="Arial"/>
                <a:ea typeface="Arial"/>
                <a:cs typeface="Arial"/>
                <a:sym typeface="Arial"/>
              </a:rPr>
              <a:t>Validation</a:t>
            </a:r>
          </a:p>
        </p:txBody>
      </p:sp>
      <p:sp>
        <p:nvSpPr>
          <p:cNvPr id="73" name="Shape 73"/>
          <p:cNvSpPr/>
          <p:nvPr/>
        </p:nvSpPr>
        <p:spPr>
          <a:xfrm>
            <a:off x="1886125" y="1282550"/>
            <a:ext cx="15612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Ball Searching</a:t>
            </a:r>
          </a:p>
        </p:txBody>
      </p:sp>
      <p:sp>
        <p:nvSpPr>
          <p:cNvPr id="74" name="Shape 74"/>
          <p:cNvSpPr/>
          <p:nvPr/>
        </p:nvSpPr>
        <p:spPr>
          <a:xfrm>
            <a:off x="1886125" y="3076487"/>
            <a:ext cx="15612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Container</a:t>
            </a:r>
            <a:r>
              <a:rPr lang="en"/>
              <a:t> Searching</a:t>
            </a:r>
          </a:p>
        </p:txBody>
      </p:sp>
      <p:cxnSp>
        <p:nvCxnSpPr>
          <p:cNvPr id="75" name="Shape 75"/>
          <p:cNvCxnSpPr>
            <a:stCxn id="62" idx="3"/>
            <a:endCxn id="63" idx="1"/>
          </p:cNvCxnSpPr>
          <p:nvPr/>
        </p:nvCxnSpPr>
        <p:spPr>
          <a:xfrm>
            <a:off x="1870325" y="2451150"/>
            <a:ext cx="144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6" name="Shape 76"/>
          <p:cNvCxnSpPr>
            <a:stCxn id="63" idx="0"/>
            <a:endCxn id="73" idx="3"/>
          </p:cNvCxnSpPr>
          <p:nvPr/>
        </p:nvCxnSpPr>
        <p:spPr>
          <a:xfrm rot="10800000">
            <a:off x="3447425" y="1600200"/>
            <a:ext cx="65130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7" name="Shape 77"/>
          <p:cNvCxnSpPr>
            <a:stCxn id="63" idx="2"/>
            <a:endCxn id="74" idx="0"/>
          </p:cNvCxnSpPr>
          <p:nvPr/>
        </p:nvCxnSpPr>
        <p:spPr>
          <a:xfrm flipH="1">
            <a:off x="2666825" y="2768700"/>
            <a:ext cx="14319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8" name="Shape 78"/>
          <p:cNvSpPr txBox="1"/>
          <p:nvPr/>
        </p:nvSpPr>
        <p:spPr>
          <a:xfrm>
            <a:off x="2245225" y="1132575"/>
            <a:ext cx="843000" cy="3078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START</a:t>
            </a:r>
          </a:p>
        </p:txBody>
      </p:sp>
      <p:cxnSp>
        <p:nvCxnSpPr>
          <p:cNvPr id="79" name="Shape 79"/>
          <p:cNvCxnSpPr>
            <a:stCxn id="73" idx="1"/>
            <a:endCxn id="62" idx="0"/>
          </p:cNvCxnSpPr>
          <p:nvPr/>
        </p:nvCxnSpPr>
        <p:spPr>
          <a:xfrm flipH="1">
            <a:off x="1115725" y="1600100"/>
            <a:ext cx="77040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0" name="Shape 80"/>
          <p:cNvSpPr txBox="1"/>
          <p:nvPr/>
        </p:nvSpPr>
        <p:spPr>
          <a:xfrm>
            <a:off x="412433" y="1570062"/>
            <a:ext cx="1289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ball found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742124" y="3613050"/>
            <a:ext cx="13746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container_signal=1</a:t>
            </a:r>
          </a:p>
        </p:txBody>
      </p:sp>
      <p:cxnSp>
        <p:nvCxnSpPr>
          <p:cNvPr id="82" name="Shape 82"/>
          <p:cNvCxnSpPr>
            <a:stCxn id="74" idx="2"/>
            <a:endCxn id="64" idx="0"/>
          </p:cNvCxnSpPr>
          <p:nvPr/>
        </p:nvCxnSpPr>
        <p:spPr>
          <a:xfrm flipH="1">
            <a:off x="1169425" y="3711587"/>
            <a:ext cx="1497300" cy="39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" name="Shape 83"/>
          <p:cNvCxnSpPr>
            <a:stCxn id="64" idx="3"/>
            <a:endCxn id="65" idx="1"/>
          </p:cNvCxnSpPr>
          <p:nvPr/>
        </p:nvCxnSpPr>
        <p:spPr>
          <a:xfrm>
            <a:off x="1923850" y="4425750"/>
            <a:ext cx="14205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4" name="Shape 84"/>
          <p:cNvSpPr txBox="1"/>
          <p:nvPr/>
        </p:nvSpPr>
        <p:spPr>
          <a:xfrm>
            <a:off x="1745937" y="2725975"/>
            <a:ext cx="13746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container_signal=0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156825" y="4799225"/>
            <a:ext cx="22116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size &lt; container_threshold</a:t>
            </a:r>
          </a:p>
        </p:txBody>
      </p:sp>
      <p:sp>
        <p:nvSpPr>
          <p:cNvPr id="86" name="Shape 86"/>
          <p:cNvSpPr/>
          <p:nvPr/>
        </p:nvSpPr>
        <p:spPr>
          <a:xfrm rot="10800000">
            <a:off x="876625" y="4751990"/>
            <a:ext cx="361325" cy="126725"/>
          </a:xfrm>
          <a:custGeom>
            <a:pathLst>
              <a:path extrusionOk="0" h="5069" w="14453">
                <a:moveTo>
                  <a:pt x="14453" y="4502"/>
                </a:moveTo>
                <a:cubicBezTo>
                  <a:pt x="13602" y="3935"/>
                  <a:pt x="11383" y="1810"/>
                  <a:pt x="9352" y="1102"/>
                </a:cubicBezTo>
                <a:cubicBezTo>
                  <a:pt x="7321" y="393"/>
                  <a:pt x="3825" y="-409"/>
                  <a:pt x="2267" y="252"/>
                </a:cubicBezTo>
                <a:cubicBezTo>
                  <a:pt x="708" y="913"/>
                  <a:pt x="377" y="4266"/>
                  <a:pt x="0" y="50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87" name="Shape 87"/>
          <p:cNvSpPr/>
          <p:nvPr/>
        </p:nvSpPr>
        <p:spPr>
          <a:xfrm rot="-428780">
            <a:off x="2252573" y="2951219"/>
            <a:ext cx="361313" cy="126720"/>
          </a:xfrm>
          <a:custGeom>
            <a:pathLst>
              <a:path extrusionOk="0" h="5069" w="14453">
                <a:moveTo>
                  <a:pt x="14453" y="4502"/>
                </a:moveTo>
                <a:cubicBezTo>
                  <a:pt x="13602" y="3935"/>
                  <a:pt x="11383" y="1810"/>
                  <a:pt x="9352" y="1102"/>
                </a:cubicBezTo>
                <a:cubicBezTo>
                  <a:pt x="7321" y="393"/>
                  <a:pt x="3825" y="-409"/>
                  <a:pt x="2267" y="252"/>
                </a:cubicBezTo>
                <a:cubicBezTo>
                  <a:pt x="708" y="913"/>
                  <a:pt x="377" y="4266"/>
                  <a:pt x="0" y="50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88" name="Shape 88" title="IMG_9650.MOV"/>
          <p:cNvSpPr/>
          <p:nvPr/>
        </p:nvSpPr>
        <p:spPr>
          <a:xfrm>
            <a:off x="5210875" y="1453525"/>
            <a:ext cx="3780724" cy="2835543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70525" y="1076875"/>
            <a:ext cx="5217600" cy="3933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>
            <p:ph type="title"/>
          </p:nvPr>
        </p:nvSpPr>
        <p:spPr>
          <a:xfrm>
            <a:off x="306875" y="1803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Flow Chart</a:t>
            </a:r>
          </a:p>
        </p:txBody>
      </p:sp>
      <p:sp>
        <p:nvSpPr>
          <p:cNvPr id="95" name="Shape 95"/>
          <p:cNvSpPr/>
          <p:nvPr/>
        </p:nvSpPr>
        <p:spPr>
          <a:xfrm>
            <a:off x="206325" y="1353997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Stop robot motor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>
            <p:ph type="title"/>
          </p:nvPr>
        </p:nvSpPr>
        <p:spPr>
          <a:xfrm>
            <a:off x="316525" y="5911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Ball Dispensing</a:t>
            </a:r>
          </a:p>
        </p:txBody>
      </p:sp>
      <p:sp>
        <p:nvSpPr>
          <p:cNvPr id="97" name="Shape 97"/>
          <p:cNvSpPr/>
          <p:nvPr/>
        </p:nvSpPr>
        <p:spPr>
          <a:xfrm>
            <a:off x="1862025" y="1353999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Open trap door</a:t>
            </a:r>
          </a:p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2401900" y="541712"/>
            <a:ext cx="2592000" cy="454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400">
                <a:latin typeface="Arial"/>
                <a:ea typeface="Arial"/>
                <a:cs typeface="Arial"/>
                <a:sym typeface="Arial"/>
              </a:rPr>
              <a:t>Design</a:t>
            </a:r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6318450" y="591175"/>
            <a:ext cx="2592000" cy="454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400">
                <a:latin typeface="Arial"/>
                <a:ea typeface="Arial"/>
                <a:cs typeface="Arial"/>
                <a:sym typeface="Arial"/>
              </a:rPr>
              <a:t>Validation</a:t>
            </a:r>
          </a:p>
        </p:txBody>
      </p:sp>
      <p:sp>
        <p:nvSpPr>
          <p:cNvPr id="100" name="Shape 100"/>
          <p:cNvSpPr/>
          <p:nvPr/>
        </p:nvSpPr>
        <p:spPr>
          <a:xfrm>
            <a:off x="3683900" y="1354247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Push plate forward</a:t>
            </a:r>
          </a:p>
        </p:txBody>
      </p:sp>
      <p:sp>
        <p:nvSpPr>
          <p:cNvPr id="101" name="Shape 101"/>
          <p:cNvSpPr/>
          <p:nvPr/>
        </p:nvSpPr>
        <p:spPr>
          <a:xfrm>
            <a:off x="3683900" y="2294675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Stop push plate</a:t>
            </a:r>
          </a:p>
        </p:txBody>
      </p:sp>
      <p:sp>
        <p:nvSpPr>
          <p:cNvPr id="102" name="Shape 102"/>
          <p:cNvSpPr/>
          <p:nvPr/>
        </p:nvSpPr>
        <p:spPr>
          <a:xfrm>
            <a:off x="2227300" y="2294675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Move robot back</a:t>
            </a:r>
          </a:p>
        </p:txBody>
      </p:sp>
      <p:sp>
        <p:nvSpPr>
          <p:cNvPr id="103" name="Shape 103"/>
          <p:cNvSpPr/>
          <p:nvPr/>
        </p:nvSpPr>
        <p:spPr>
          <a:xfrm>
            <a:off x="206325" y="2294675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Stop robot motor</a:t>
            </a:r>
          </a:p>
        </p:txBody>
      </p:sp>
      <p:sp>
        <p:nvSpPr>
          <p:cNvPr id="104" name="Shape 104"/>
          <p:cNvSpPr/>
          <p:nvPr/>
        </p:nvSpPr>
        <p:spPr>
          <a:xfrm>
            <a:off x="206325" y="3308425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Close trap door</a:t>
            </a:r>
          </a:p>
        </p:txBody>
      </p:sp>
      <p:sp>
        <p:nvSpPr>
          <p:cNvPr id="105" name="Shape 105"/>
          <p:cNvSpPr/>
          <p:nvPr/>
        </p:nvSpPr>
        <p:spPr>
          <a:xfrm>
            <a:off x="1903425" y="3311872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Move robot forward</a:t>
            </a:r>
          </a:p>
        </p:txBody>
      </p:sp>
      <p:sp>
        <p:nvSpPr>
          <p:cNvPr id="106" name="Shape 106"/>
          <p:cNvSpPr/>
          <p:nvPr/>
        </p:nvSpPr>
        <p:spPr>
          <a:xfrm>
            <a:off x="3756400" y="3311875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Stop robot motor</a:t>
            </a:r>
          </a:p>
        </p:txBody>
      </p:sp>
      <p:cxnSp>
        <p:nvCxnSpPr>
          <p:cNvPr id="107" name="Shape 107"/>
          <p:cNvCxnSpPr>
            <a:stCxn id="95" idx="3"/>
            <a:endCxn id="97" idx="1"/>
          </p:cNvCxnSpPr>
          <p:nvPr/>
        </p:nvCxnSpPr>
        <p:spPr>
          <a:xfrm>
            <a:off x="1383225" y="1617097"/>
            <a:ext cx="4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" name="Shape 108"/>
          <p:cNvCxnSpPr>
            <a:stCxn id="97" idx="3"/>
            <a:endCxn id="100" idx="1"/>
          </p:cNvCxnSpPr>
          <p:nvPr/>
        </p:nvCxnSpPr>
        <p:spPr>
          <a:xfrm>
            <a:off x="3038925" y="1617099"/>
            <a:ext cx="6450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9" name="Shape 109"/>
          <p:cNvCxnSpPr>
            <a:stCxn id="101" idx="1"/>
            <a:endCxn id="102" idx="3"/>
          </p:cNvCxnSpPr>
          <p:nvPr/>
        </p:nvCxnSpPr>
        <p:spPr>
          <a:xfrm rot="10800000">
            <a:off x="3404300" y="2557775"/>
            <a:ext cx="27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0" name="Shape 110"/>
          <p:cNvCxnSpPr>
            <a:stCxn id="100" idx="2"/>
            <a:endCxn id="101" idx="0"/>
          </p:cNvCxnSpPr>
          <p:nvPr/>
        </p:nvCxnSpPr>
        <p:spPr>
          <a:xfrm>
            <a:off x="4272350" y="1880447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1" name="Shape 111"/>
          <p:cNvCxnSpPr>
            <a:stCxn id="102" idx="1"/>
            <a:endCxn id="103" idx="3"/>
          </p:cNvCxnSpPr>
          <p:nvPr/>
        </p:nvCxnSpPr>
        <p:spPr>
          <a:xfrm rot="10800000">
            <a:off x="1383100" y="2557775"/>
            <a:ext cx="8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2" name="Shape 112"/>
          <p:cNvCxnSpPr>
            <a:stCxn id="103" idx="2"/>
            <a:endCxn id="104" idx="0"/>
          </p:cNvCxnSpPr>
          <p:nvPr/>
        </p:nvCxnSpPr>
        <p:spPr>
          <a:xfrm>
            <a:off x="794775" y="2820875"/>
            <a:ext cx="0" cy="4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" name="Shape 113"/>
          <p:cNvCxnSpPr>
            <a:stCxn id="104" idx="3"/>
            <a:endCxn id="105" idx="1"/>
          </p:cNvCxnSpPr>
          <p:nvPr/>
        </p:nvCxnSpPr>
        <p:spPr>
          <a:xfrm>
            <a:off x="1383225" y="3571525"/>
            <a:ext cx="5202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" name="Shape 114"/>
          <p:cNvCxnSpPr>
            <a:stCxn id="105" idx="3"/>
            <a:endCxn id="106" idx="1"/>
          </p:cNvCxnSpPr>
          <p:nvPr/>
        </p:nvCxnSpPr>
        <p:spPr>
          <a:xfrm>
            <a:off x="3080325" y="3574972"/>
            <a:ext cx="67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" name="Shape 115"/>
          <p:cNvSpPr txBox="1"/>
          <p:nvPr/>
        </p:nvSpPr>
        <p:spPr>
          <a:xfrm>
            <a:off x="4272350" y="1904025"/>
            <a:ext cx="1193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front_switch=1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3675650" y="1025262"/>
            <a:ext cx="1193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front_switch=0</a:t>
            </a:r>
          </a:p>
        </p:txBody>
      </p:sp>
      <p:sp>
        <p:nvSpPr>
          <p:cNvPr id="117" name="Shape 117"/>
          <p:cNvSpPr/>
          <p:nvPr/>
        </p:nvSpPr>
        <p:spPr>
          <a:xfrm>
            <a:off x="4091675" y="1239365"/>
            <a:ext cx="361325" cy="126725"/>
          </a:xfrm>
          <a:custGeom>
            <a:pathLst>
              <a:path extrusionOk="0" h="5069" w="14453">
                <a:moveTo>
                  <a:pt x="14453" y="4502"/>
                </a:moveTo>
                <a:cubicBezTo>
                  <a:pt x="13602" y="3935"/>
                  <a:pt x="11383" y="1810"/>
                  <a:pt x="9352" y="1102"/>
                </a:cubicBezTo>
                <a:cubicBezTo>
                  <a:pt x="7321" y="393"/>
                  <a:pt x="3825" y="-409"/>
                  <a:pt x="2267" y="252"/>
                </a:cubicBezTo>
                <a:cubicBezTo>
                  <a:pt x="708" y="913"/>
                  <a:pt x="377" y="4266"/>
                  <a:pt x="0" y="50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18" name="Shape 118"/>
          <p:cNvSpPr txBox="1"/>
          <p:nvPr/>
        </p:nvSpPr>
        <p:spPr>
          <a:xfrm>
            <a:off x="1419375" y="2287300"/>
            <a:ext cx="1193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count</a:t>
            </a:r>
            <a:r>
              <a:rPr lang="en" sz="1000"/>
              <a:t>=500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2482250" y="2867900"/>
            <a:ext cx="1193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count&lt;500</a:t>
            </a:r>
          </a:p>
        </p:txBody>
      </p:sp>
      <p:sp>
        <p:nvSpPr>
          <p:cNvPr id="120" name="Shape 120"/>
          <p:cNvSpPr/>
          <p:nvPr/>
        </p:nvSpPr>
        <p:spPr>
          <a:xfrm rot="10800000">
            <a:off x="2635075" y="2820865"/>
            <a:ext cx="361325" cy="126725"/>
          </a:xfrm>
          <a:custGeom>
            <a:pathLst>
              <a:path extrusionOk="0" h="5069" w="14453">
                <a:moveTo>
                  <a:pt x="14453" y="4502"/>
                </a:moveTo>
                <a:cubicBezTo>
                  <a:pt x="13602" y="3935"/>
                  <a:pt x="11383" y="1810"/>
                  <a:pt x="9352" y="1102"/>
                </a:cubicBezTo>
                <a:cubicBezTo>
                  <a:pt x="7321" y="393"/>
                  <a:pt x="3825" y="-409"/>
                  <a:pt x="2267" y="252"/>
                </a:cubicBezTo>
                <a:cubicBezTo>
                  <a:pt x="708" y="913"/>
                  <a:pt x="377" y="4266"/>
                  <a:pt x="0" y="50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21" name="Shape 121"/>
          <p:cNvSpPr txBox="1"/>
          <p:nvPr/>
        </p:nvSpPr>
        <p:spPr>
          <a:xfrm>
            <a:off x="3038850" y="3315150"/>
            <a:ext cx="1193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count=500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2082612" y="3839525"/>
            <a:ext cx="1193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count&lt;500</a:t>
            </a:r>
          </a:p>
        </p:txBody>
      </p:sp>
      <p:sp>
        <p:nvSpPr>
          <p:cNvPr id="123" name="Shape 123"/>
          <p:cNvSpPr/>
          <p:nvPr/>
        </p:nvSpPr>
        <p:spPr>
          <a:xfrm rot="10800000">
            <a:off x="2227300" y="3838065"/>
            <a:ext cx="361325" cy="126725"/>
          </a:xfrm>
          <a:custGeom>
            <a:pathLst>
              <a:path extrusionOk="0" h="5069" w="14453">
                <a:moveTo>
                  <a:pt x="14453" y="4502"/>
                </a:moveTo>
                <a:cubicBezTo>
                  <a:pt x="13602" y="3935"/>
                  <a:pt x="11383" y="1810"/>
                  <a:pt x="9352" y="1102"/>
                </a:cubicBezTo>
                <a:cubicBezTo>
                  <a:pt x="7321" y="393"/>
                  <a:pt x="3825" y="-409"/>
                  <a:pt x="2267" y="252"/>
                </a:cubicBezTo>
                <a:cubicBezTo>
                  <a:pt x="708" y="913"/>
                  <a:pt x="377" y="4266"/>
                  <a:pt x="0" y="50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24" name="Shape 124"/>
          <p:cNvSpPr txBox="1"/>
          <p:nvPr/>
        </p:nvSpPr>
        <p:spPr>
          <a:xfrm>
            <a:off x="413100" y="1107350"/>
            <a:ext cx="843000" cy="3078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START</a:t>
            </a:r>
          </a:p>
        </p:txBody>
      </p:sp>
      <p:sp>
        <p:nvSpPr>
          <p:cNvPr id="125" name="Shape 125"/>
          <p:cNvSpPr/>
          <p:nvPr/>
        </p:nvSpPr>
        <p:spPr>
          <a:xfrm>
            <a:off x="3756400" y="4345825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Signal container</a:t>
            </a:r>
          </a:p>
        </p:txBody>
      </p:sp>
      <p:sp>
        <p:nvSpPr>
          <p:cNvPr id="126" name="Shape 126"/>
          <p:cNvSpPr/>
          <p:nvPr/>
        </p:nvSpPr>
        <p:spPr>
          <a:xfrm>
            <a:off x="2129450" y="4343300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Push plate back</a:t>
            </a:r>
          </a:p>
        </p:txBody>
      </p:sp>
      <p:sp>
        <p:nvSpPr>
          <p:cNvPr id="127" name="Shape 127"/>
          <p:cNvSpPr/>
          <p:nvPr/>
        </p:nvSpPr>
        <p:spPr>
          <a:xfrm>
            <a:off x="70525" y="4362500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Stop push plate</a:t>
            </a:r>
            <a:r>
              <a:rPr lang="en"/>
              <a:t>r</a:t>
            </a:r>
          </a:p>
        </p:txBody>
      </p:sp>
      <p:cxnSp>
        <p:nvCxnSpPr>
          <p:cNvPr id="128" name="Shape 128"/>
          <p:cNvCxnSpPr>
            <a:stCxn id="106" idx="2"/>
            <a:endCxn id="125" idx="0"/>
          </p:cNvCxnSpPr>
          <p:nvPr/>
        </p:nvCxnSpPr>
        <p:spPr>
          <a:xfrm>
            <a:off x="4344850" y="3838075"/>
            <a:ext cx="0" cy="5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9" name="Shape 129"/>
          <p:cNvCxnSpPr>
            <a:stCxn id="125" idx="1"/>
            <a:endCxn id="126" idx="3"/>
          </p:cNvCxnSpPr>
          <p:nvPr/>
        </p:nvCxnSpPr>
        <p:spPr>
          <a:xfrm rot="10800000">
            <a:off x="3306400" y="4606525"/>
            <a:ext cx="4500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0" name="Shape 130"/>
          <p:cNvSpPr/>
          <p:nvPr/>
        </p:nvSpPr>
        <p:spPr>
          <a:xfrm>
            <a:off x="2537237" y="4199815"/>
            <a:ext cx="361325" cy="126725"/>
          </a:xfrm>
          <a:custGeom>
            <a:pathLst>
              <a:path extrusionOk="0" h="5069" w="14453">
                <a:moveTo>
                  <a:pt x="14453" y="4502"/>
                </a:moveTo>
                <a:cubicBezTo>
                  <a:pt x="13602" y="3935"/>
                  <a:pt x="11383" y="1810"/>
                  <a:pt x="9352" y="1102"/>
                </a:cubicBezTo>
                <a:cubicBezTo>
                  <a:pt x="7321" y="393"/>
                  <a:pt x="3825" y="-409"/>
                  <a:pt x="2267" y="252"/>
                </a:cubicBezTo>
                <a:cubicBezTo>
                  <a:pt x="708" y="913"/>
                  <a:pt x="377" y="4266"/>
                  <a:pt x="0" y="50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31" name="Shape 131"/>
          <p:cNvSpPr txBox="1"/>
          <p:nvPr/>
        </p:nvSpPr>
        <p:spPr>
          <a:xfrm>
            <a:off x="2308637" y="4011750"/>
            <a:ext cx="1193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back_switch=0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1208487" y="4298575"/>
            <a:ext cx="1193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back_switch=1</a:t>
            </a:r>
          </a:p>
        </p:txBody>
      </p:sp>
      <p:sp>
        <p:nvSpPr>
          <p:cNvPr id="133" name="Shape 133" title="IMG_9651.MOV"/>
          <p:cNvSpPr/>
          <p:nvPr/>
        </p:nvSpPr>
        <p:spPr>
          <a:xfrm>
            <a:off x="5383350" y="1415150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34" name="Shape 134"/>
          <p:cNvCxnSpPr>
            <a:stCxn id="126" idx="1"/>
            <a:endCxn id="127" idx="3"/>
          </p:cNvCxnSpPr>
          <p:nvPr/>
        </p:nvCxnSpPr>
        <p:spPr>
          <a:xfrm flipH="1">
            <a:off x="1247450" y="4606400"/>
            <a:ext cx="882000" cy="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0" y="1963375"/>
            <a:ext cx="5802300" cy="2592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FSM</a:t>
            </a:r>
          </a:p>
        </p:txBody>
      </p:sp>
      <p:sp>
        <p:nvSpPr>
          <p:cNvPr id="141" name="Shape 141"/>
          <p:cNvSpPr/>
          <p:nvPr/>
        </p:nvSpPr>
        <p:spPr>
          <a:xfrm>
            <a:off x="2125950" y="2468012"/>
            <a:ext cx="1290000" cy="45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Stop motor</a:t>
            </a:r>
          </a:p>
        </p:txBody>
      </p:sp>
      <p:sp>
        <p:nvSpPr>
          <p:cNvPr id="142" name="Shape 142"/>
          <p:cNvSpPr/>
          <p:nvPr/>
        </p:nvSpPr>
        <p:spPr>
          <a:xfrm>
            <a:off x="35150" y="3655425"/>
            <a:ext cx="1290000" cy="45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Motor forward on</a:t>
            </a:r>
          </a:p>
        </p:txBody>
      </p:sp>
      <p:sp>
        <p:nvSpPr>
          <p:cNvPr id="143" name="Shape 143"/>
          <p:cNvSpPr/>
          <p:nvPr/>
        </p:nvSpPr>
        <p:spPr>
          <a:xfrm>
            <a:off x="2298475" y="3655425"/>
            <a:ext cx="1290000" cy="45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Stop motor</a:t>
            </a:r>
          </a:p>
        </p:txBody>
      </p:sp>
      <p:sp>
        <p:nvSpPr>
          <p:cNvPr id="144" name="Shape 144"/>
          <p:cNvSpPr txBox="1"/>
          <p:nvPr>
            <p:ph type="title"/>
          </p:nvPr>
        </p:nvSpPr>
        <p:spPr>
          <a:xfrm>
            <a:off x="389825" y="8938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Container</a:t>
            </a:r>
          </a:p>
        </p:txBody>
      </p:sp>
      <p:sp>
        <p:nvSpPr>
          <p:cNvPr id="145" name="Shape 145"/>
          <p:cNvSpPr txBox="1"/>
          <p:nvPr>
            <p:ph type="title"/>
          </p:nvPr>
        </p:nvSpPr>
        <p:spPr>
          <a:xfrm>
            <a:off x="1474950" y="1172675"/>
            <a:ext cx="2592000" cy="454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400">
                <a:latin typeface="Arial"/>
                <a:ea typeface="Arial"/>
                <a:cs typeface="Arial"/>
                <a:sym typeface="Arial"/>
              </a:rPr>
              <a:t>Design</a:t>
            </a:r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6318425" y="1444325"/>
            <a:ext cx="2592000" cy="454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400">
                <a:latin typeface="Arial"/>
                <a:ea typeface="Arial"/>
                <a:cs typeface="Arial"/>
                <a:sym typeface="Arial"/>
              </a:rPr>
              <a:t>Validation</a:t>
            </a:r>
          </a:p>
        </p:txBody>
      </p:sp>
      <p:sp>
        <p:nvSpPr>
          <p:cNvPr id="147" name="Shape 147"/>
          <p:cNvSpPr/>
          <p:nvPr/>
        </p:nvSpPr>
        <p:spPr>
          <a:xfrm>
            <a:off x="4453625" y="3655425"/>
            <a:ext cx="1290000" cy="45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Motor reverse on</a:t>
            </a:r>
          </a:p>
        </p:txBody>
      </p:sp>
      <p:cxnSp>
        <p:nvCxnSpPr>
          <p:cNvPr id="148" name="Shape 148"/>
          <p:cNvCxnSpPr>
            <a:stCxn id="141" idx="1"/>
            <a:endCxn id="142" idx="0"/>
          </p:cNvCxnSpPr>
          <p:nvPr/>
        </p:nvCxnSpPr>
        <p:spPr>
          <a:xfrm flipH="1">
            <a:off x="680250" y="2695112"/>
            <a:ext cx="1445700" cy="9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9" name="Shape 149"/>
          <p:cNvSpPr txBox="1"/>
          <p:nvPr/>
        </p:nvSpPr>
        <p:spPr>
          <a:xfrm>
            <a:off x="777075" y="2922225"/>
            <a:ext cx="883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Sensor on</a:t>
            </a:r>
          </a:p>
        </p:txBody>
      </p:sp>
      <p:cxnSp>
        <p:nvCxnSpPr>
          <p:cNvPr id="150" name="Shape 150"/>
          <p:cNvCxnSpPr>
            <a:stCxn id="142" idx="3"/>
            <a:endCxn id="143" idx="1"/>
          </p:cNvCxnSpPr>
          <p:nvPr/>
        </p:nvCxnSpPr>
        <p:spPr>
          <a:xfrm>
            <a:off x="1325150" y="3882525"/>
            <a:ext cx="97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1" name="Shape 151"/>
          <p:cNvSpPr txBox="1"/>
          <p:nvPr/>
        </p:nvSpPr>
        <p:spPr>
          <a:xfrm>
            <a:off x="1277149" y="3607637"/>
            <a:ext cx="10692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Top switch</a:t>
            </a:r>
            <a:r>
              <a:rPr lang="en" sz="1000"/>
              <a:t> = 1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3588612" y="3607650"/>
            <a:ext cx="10692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Sensor off</a:t>
            </a:r>
          </a:p>
        </p:txBody>
      </p:sp>
      <p:cxnSp>
        <p:nvCxnSpPr>
          <p:cNvPr id="153" name="Shape 153"/>
          <p:cNvCxnSpPr>
            <a:stCxn id="143" idx="3"/>
            <a:endCxn id="147" idx="1"/>
          </p:cNvCxnSpPr>
          <p:nvPr/>
        </p:nvCxnSpPr>
        <p:spPr>
          <a:xfrm>
            <a:off x="3588475" y="3882525"/>
            <a:ext cx="86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4" name="Shape 154"/>
          <p:cNvCxnSpPr>
            <a:stCxn id="147" idx="0"/>
            <a:endCxn id="141" idx="3"/>
          </p:cNvCxnSpPr>
          <p:nvPr/>
        </p:nvCxnSpPr>
        <p:spPr>
          <a:xfrm rot="10800000">
            <a:off x="3415925" y="2695125"/>
            <a:ext cx="1682700" cy="9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5" name="Shape 155"/>
          <p:cNvSpPr txBox="1"/>
          <p:nvPr/>
        </p:nvSpPr>
        <p:spPr>
          <a:xfrm>
            <a:off x="4049925" y="2751300"/>
            <a:ext cx="13656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Bottom </a:t>
            </a:r>
            <a:r>
              <a:rPr lang="en" sz="1000"/>
              <a:t>switch = 1</a:t>
            </a:r>
          </a:p>
        </p:txBody>
      </p:sp>
      <p:cxnSp>
        <p:nvCxnSpPr>
          <p:cNvPr id="156" name="Shape 156"/>
          <p:cNvCxnSpPr>
            <a:endCxn id="143" idx="2"/>
          </p:cNvCxnSpPr>
          <p:nvPr/>
        </p:nvCxnSpPr>
        <p:spPr>
          <a:xfrm>
            <a:off x="2278375" y="3899025"/>
            <a:ext cx="665100" cy="210600"/>
          </a:xfrm>
          <a:prstGeom prst="curvedConnector4">
            <a:avLst>
              <a:gd fmla="val 1511" name="adj1"/>
              <a:gd fmla="val 21307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57" name="Shape 157"/>
          <p:cNvSpPr txBox="1"/>
          <p:nvPr/>
        </p:nvSpPr>
        <p:spPr>
          <a:xfrm>
            <a:off x="2394349" y="4253100"/>
            <a:ext cx="10692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Sensor on</a:t>
            </a:r>
          </a:p>
        </p:txBody>
      </p:sp>
      <p:cxnSp>
        <p:nvCxnSpPr>
          <p:cNvPr id="158" name="Shape 158"/>
          <p:cNvCxnSpPr>
            <a:endCxn id="143" idx="0"/>
          </p:cNvCxnSpPr>
          <p:nvPr/>
        </p:nvCxnSpPr>
        <p:spPr>
          <a:xfrm flipH="1" rot="10800000">
            <a:off x="2278375" y="3655425"/>
            <a:ext cx="665100" cy="201600"/>
          </a:xfrm>
          <a:prstGeom prst="curvedConnector4">
            <a:avLst>
              <a:gd fmla="val 1511" name="adj1"/>
              <a:gd fmla="val 21811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59" name="Shape 159"/>
          <p:cNvSpPr txBox="1"/>
          <p:nvPr/>
        </p:nvSpPr>
        <p:spPr>
          <a:xfrm>
            <a:off x="2298487" y="3153450"/>
            <a:ext cx="10692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Top switch = 0</a:t>
            </a:r>
          </a:p>
        </p:txBody>
      </p:sp>
      <p:cxnSp>
        <p:nvCxnSpPr>
          <p:cNvPr id="160" name="Shape 160"/>
          <p:cNvCxnSpPr>
            <a:endCxn id="141" idx="0"/>
          </p:cNvCxnSpPr>
          <p:nvPr/>
        </p:nvCxnSpPr>
        <p:spPr>
          <a:xfrm rot="10800000">
            <a:off x="2770950" y="2468012"/>
            <a:ext cx="645900" cy="243900"/>
          </a:xfrm>
          <a:prstGeom prst="curvedConnector4">
            <a:avLst>
              <a:gd fmla="val 70" name="adj1"/>
              <a:gd fmla="val 19763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61" name="Shape 161"/>
          <p:cNvSpPr txBox="1"/>
          <p:nvPr/>
        </p:nvSpPr>
        <p:spPr>
          <a:xfrm>
            <a:off x="2980725" y="1963374"/>
            <a:ext cx="12900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Bottom switch = 0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1696000" y="2029375"/>
            <a:ext cx="843000" cy="3078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START</a:t>
            </a:r>
          </a:p>
        </p:txBody>
      </p:sp>
      <p:sp>
        <p:nvSpPr>
          <p:cNvPr id="163" name="Shape 163" title="VID_20170427_145632868.mp4"/>
          <p:cNvSpPr/>
          <p:nvPr/>
        </p:nvSpPr>
        <p:spPr>
          <a:xfrm>
            <a:off x="5900050" y="2128925"/>
            <a:ext cx="3243950" cy="2503375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625" y="160825"/>
            <a:ext cx="2766896" cy="21079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800" y="2432525"/>
            <a:ext cx="2672560" cy="2393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chassisdoor2.jpg"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900" y="1013525"/>
            <a:ext cx="2365975" cy="2026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ssisdoor1.jpg" id="171" name="Shape 1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0400" y="2575449"/>
            <a:ext cx="2452100" cy="210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-240125" y="1787475"/>
            <a:ext cx="30000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Door Closed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2602750" y="3508375"/>
            <a:ext cx="30000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Door Open</a:t>
            </a:r>
          </a:p>
        </p:txBody>
      </p:sp>
      <p:sp>
        <p:nvSpPr>
          <p:cNvPr id="174" name="Shape 174"/>
          <p:cNvSpPr/>
          <p:nvPr/>
        </p:nvSpPr>
        <p:spPr>
          <a:xfrm>
            <a:off x="3863600" y="1609825"/>
            <a:ext cx="1298400" cy="5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370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Robot Design</a:t>
            </a:r>
          </a:p>
        </p:txBody>
      </p:sp>
      <p:sp>
        <p:nvSpPr>
          <p:cNvPr id="180" name="Shape 180"/>
          <p:cNvSpPr txBox="1"/>
          <p:nvPr>
            <p:ph type="title"/>
          </p:nvPr>
        </p:nvSpPr>
        <p:spPr>
          <a:xfrm>
            <a:off x="389825" y="8938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Design Validation</a:t>
            </a:r>
          </a:p>
        </p:txBody>
      </p:sp>
      <p:pic>
        <p:nvPicPr>
          <p:cNvPr descr="IMG_20170426_183636545.jpg"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300" y="370700"/>
            <a:ext cx="2487724" cy="42307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0426_183909394.jpg" id="182" name="Shape 182"/>
          <p:cNvPicPr preferRelativeResize="0"/>
          <p:nvPr/>
        </p:nvPicPr>
        <p:blipFill rotWithShape="1">
          <a:blip r:embed="rId4">
            <a:alphaModFix/>
          </a:blip>
          <a:srcRect b="0" l="11078" r="17170" t="0"/>
          <a:stretch/>
        </p:blipFill>
        <p:spPr>
          <a:xfrm>
            <a:off x="3556999" y="654700"/>
            <a:ext cx="2783622" cy="21823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0426_185301388.jpg" id="183" name="Shape 183"/>
          <p:cNvPicPr preferRelativeResize="0"/>
          <p:nvPr/>
        </p:nvPicPr>
        <p:blipFill rotWithShape="1">
          <a:blip r:embed="rId5">
            <a:alphaModFix/>
          </a:blip>
          <a:srcRect b="0" l="5753" r="16600" t="0"/>
          <a:stretch/>
        </p:blipFill>
        <p:spPr>
          <a:xfrm>
            <a:off x="262950" y="1939599"/>
            <a:ext cx="3246547" cy="2351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Container Design</a:t>
            </a:r>
          </a:p>
        </p:txBody>
      </p:sp>
      <p:pic>
        <p:nvPicPr>
          <p:cNvPr descr="cont.jpg"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324" y="1508624"/>
            <a:ext cx="5593274" cy="293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Container Design</a:t>
            </a:r>
          </a:p>
        </p:txBody>
      </p:sp>
      <p:pic>
        <p:nvPicPr>
          <p:cNvPr descr="IMG_9645.JPG" id="195" name="Shape 195"/>
          <p:cNvPicPr preferRelativeResize="0"/>
          <p:nvPr/>
        </p:nvPicPr>
        <p:blipFill rotWithShape="1">
          <a:blip r:embed="rId3">
            <a:alphaModFix/>
          </a:blip>
          <a:srcRect b="5441" l="21676" r="-1427" t="11735"/>
          <a:stretch/>
        </p:blipFill>
        <p:spPr>
          <a:xfrm>
            <a:off x="4889263" y="1152475"/>
            <a:ext cx="3943034" cy="30709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0427_161514073.jpg" id="196" name="Shape 196"/>
          <p:cNvPicPr preferRelativeResize="0"/>
          <p:nvPr/>
        </p:nvPicPr>
        <p:blipFill rotWithShape="1">
          <a:blip r:embed="rId4">
            <a:alphaModFix/>
          </a:blip>
          <a:srcRect b="-1630" l="12384" r="1608" t="1630"/>
          <a:stretch/>
        </p:blipFill>
        <p:spPr>
          <a:xfrm>
            <a:off x="373123" y="1282374"/>
            <a:ext cx="3943024" cy="25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PCB Design for Container</a:t>
            </a:r>
          </a:p>
        </p:txBody>
      </p:sp>
      <p:pic>
        <p:nvPicPr>
          <p:cNvPr descr="circuit.JPG"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3112"/>
            <a:ext cx="3179524" cy="248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CB.JPG"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800" y="2065776"/>
            <a:ext cx="2542649" cy="2056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0427_134347982.jpg" id="204" name="Shape 204"/>
          <p:cNvPicPr preferRelativeResize="0"/>
          <p:nvPr/>
        </p:nvPicPr>
        <p:blipFill rotWithShape="1">
          <a:blip r:embed="rId5">
            <a:alphaModFix/>
          </a:blip>
          <a:srcRect b="30865" l="20727" r="8600" t="27569"/>
          <a:stretch/>
        </p:blipFill>
        <p:spPr>
          <a:xfrm>
            <a:off x="6552974" y="3201799"/>
            <a:ext cx="1518899" cy="1588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0427_130434995.jpg" id="205" name="Shape 205"/>
          <p:cNvPicPr preferRelativeResize="0"/>
          <p:nvPr/>
        </p:nvPicPr>
        <p:blipFill rotWithShape="1">
          <a:blip r:embed="rId6">
            <a:alphaModFix/>
          </a:blip>
          <a:srcRect b="36320" l="5383" r="0" t="9982"/>
          <a:stretch/>
        </p:blipFill>
        <p:spPr>
          <a:xfrm>
            <a:off x="5863725" y="680150"/>
            <a:ext cx="2124000" cy="214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